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158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210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2544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850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2205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6252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8448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3632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453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862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794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871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370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130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096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98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022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3BAB-D425-497C-AD8E-D84F10648A0D}" type="datetimeFigureOut">
              <a:rPr lang="ar-IQ" smtClean="0"/>
              <a:t>13/04/1435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E096F-97D8-4754-80C1-4CC5BD67E4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9110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CHRISTOPHER MARLOWE</a:t>
            </a:r>
            <a:br>
              <a:rPr lang="en-US" dirty="0"/>
            </a:br>
            <a:r>
              <a:rPr lang="en-US" dirty="0"/>
              <a:t>1564 </a:t>
            </a:r>
            <a:r>
              <a:rPr lang="en-US" dirty="0" smtClean="0"/>
              <a:t>- 1593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“THE PASSIONATE SHEPHERD TO HIS LOVE”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26930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/>
              <a:t>A belt of straw and ivy buds,</a:t>
            </a:r>
          </a:p>
          <a:p>
            <a:pPr algn="l" rtl="0"/>
            <a:r>
              <a:rPr lang="en-US" sz="3600" dirty="0"/>
              <a:t>With coral clasps and amber studs;</a:t>
            </a:r>
          </a:p>
          <a:p>
            <a:pPr algn="l" rtl="0"/>
            <a:r>
              <a:rPr lang="en-US" sz="3600" dirty="0"/>
              <a:t>And if these pleasures may thee move,</a:t>
            </a:r>
          </a:p>
          <a:p>
            <a:pPr algn="l" rtl="0"/>
            <a:r>
              <a:rPr lang="en-US" sz="3600" dirty="0"/>
              <a:t>Come live with me, and be my love.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4089643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79570"/>
            <a:ext cx="10820400" cy="4024125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/>
              <a:t>The shepherds</a:t>
            </a:r>
            <a:r>
              <a:rPr lang="en-US" sz="3600" dirty="0" smtClean="0"/>
              <a:t>' </a:t>
            </a:r>
            <a:r>
              <a:rPr lang="en-US" sz="3600" dirty="0"/>
              <a:t>swains shall dance and sing</a:t>
            </a:r>
          </a:p>
          <a:p>
            <a:pPr algn="l" rtl="0"/>
            <a:r>
              <a:rPr lang="en-US" sz="3600" dirty="0"/>
              <a:t>For thy delight each May morning:</a:t>
            </a:r>
          </a:p>
          <a:p>
            <a:pPr algn="l" rtl="0"/>
            <a:r>
              <a:rPr lang="en-US" sz="3600" dirty="0"/>
              <a:t>If these delights thy mind may move,</a:t>
            </a:r>
          </a:p>
          <a:p>
            <a:pPr algn="l" rtl="0"/>
            <a:r>
              <a:rPr lang="en-US" sz="3600" dirty="0"/>
              <a:t>Then live with me and be my love.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665200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Analysis &amp; Discussion Tips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0"/>
            <a:r>
              <a:rPr lang="en-US" sz="3200" dirty="0" smtClean="0"/>
              <a:t>1. </a:t>
            </a:r>
            <a:r>
              <a:rPr lang="en-US" sz="3200" dirty="0"/>
              <a:t>pastoral poetry: a poetic form that is used to create an idealized vision of rural life within the context of personal emotion.</a:t>
            </a:r>
            <a:endParaRPr lang="en-US" sz="3200" dirty="0" smtClean="0"/>
          </a:p>
          <a:p>
            <a:pPr marL="0" indent="0" algn="l" rtl="0">
              <a:buNone/>
            </a:pPr>
            <a:endParaRPr lang="en-US" sz="3200" dirty="0"/>
          </a:p>
          <a:p>
            <a:pPr marL="0" indent="0" algn="l" rtl="0">
              <a:buNone/>
            </a:pPr>
            <a:r>
              <a:rPr lang="en-US" sz="3200" dirty="0" smtClean="0"/>
              <a:t>2. Iambic tetrameter.</a:t>
            </a:r>
          </a:p>
          <a:p>
            <a:pPr marL="0" indent="0" algn="l" rtl="0">
              <a:buNone/>
            </a:pPr>
            <a:endParaRPr lang="en-US" sz="3200" dirty="0"/>
          </a:p>
          <a:p>
            <a:pPr marL="0" indent="0" algn="l" rtl="0">
              <a:buNone/>
            </a:pPr>
            <a:r>
              <a:rPr lang="en-US" sz="3200" dirty="0" smtClean="0"/>
              <a:t>3. Mythology linked to rose, myrtle. </a:t>
            </a:r>
          </a:p>
          <a:p>
            <a:pPr marL="0" indent="0" algn="l" rtl="0">
              <a:buNone/>
            </a:pPr>
            <a:endParaRPr lang="en-US" sz="3200" dirty="0"/>
          </a:p>
          <a:p>
            <a:pPr marL="0" indent="0" algn="l" rtl="0">
              <a:buNone/>
            </a:pPr>
            <a:r>
              <a:rPr lang="en-US" sz="3200" dirty="0" smtClean="0"/>
              <a:t>4. Requited or unrequited love?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402929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3200" dirty="0" smtClean="0"/>
              <a:t>5. masculine vs. feminine rhyme.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/>
              <a:t>6. rhyme scheme: first line rhymes with the second, and third line with the fourth.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/>
              <a:t>7. </a:t>
            </a:r>
            <a:r>
              <a:rPr lang="en-US" sz="3200" dirty="0" err="1" smtClean="0"/>
              <a:t>aabb</a:t>
            </a:r>
            <a:r>
              <a:rPr lang="en-US" sz="3200" dirty="0" smtClean="0"/>
              <a:t>/</a:t>
            </a:r>
            <a:r>
              <a:rPr lang="en-US" sz="3200" dirty="0" err="1" smtClean="0"/>
              <a:t>ccdd</a:t>
            </a:r>
            <a:r>
              <a:rPr lang="en-US" sz="3200" dirty="0" smtClean="0"/>
              <a:t>/</a:t>
            </a:r>
            <a:r>
              <a:rPr lang="en-US" sz="3200" dirty="0" err="1" smtClean="0"/>
              <a:t>eeff</a:t>
            </a:r>
            <a:r>
              <a:rPr lang="en-US" sz="3200" dirty="0" smtClean="0"/>
              <a:t>/</a:t>
            </a:r>
            <a:r>
              <a:rPr lang="en-US" sz="3200" dirty="0" err="1" smtClean="0"/>
              <a:t>gghh</a:t>
            </a:r>
            <a:r>
              <a:rPr lang="en-US" sz="3200" dirty="0" smtClean="0"/>
              <a:t>/</a:t>
            </a:r>
            <a:r>
              <a:rPr lang="en-US" sz="3200" dirty="0" err="1" smtClean="0"/>
              <a:t>iiaa</a:t>
            </a:r>
            <a:r>
              <a:rPr lang="en-US" sz="3200" dirty="0" smtClean="0"/>
              <a:t>/</a:t>
            </a:r>
            <a:r>
              <a:rPr lang="en-US" sz="3200" dirty="0" err="1" smtClean="0"/>
              <a:t>jjaa</a:t>
            </a:r>
            <a:r>
              <a:rPr lang="en-US" sz="3200" dirty="0" smtClean="0"/>
              <a:t>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/>
              <a:t>8. the </a:t>
            </a:r>
            <a:r>
              <a:rPr lang="en-US" sz="3200" dirty="0" err="1" smtClean="0"/>
              <a:t>aa</a:t>
            </a:r>
            <a:r>
              <a:rPr lang="en-US" sz="3200" dirty="0" smtClean="0"/>
              <a:t> rhyme is three times repeated. Why?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117007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 smtClean="0"/>
              <a:t>9. idealism vs. realism.</a:t>
            </a:r>
          </a:p>
          <a:p>
            <a:pPr algn="l" rtl="0"/>
            <a:endParaRPr lang="en-US" sz="3200" dirty="0" smtClean="0"/>
          </a:p>
          <a:p>
            <a:pPr algn="l" rtl="0"/>
            <a:r>
              <a:rPr lang="en-US" sz="3200" dirty="0" smtClean="0"/>
              <a:t>10. senses of sight, sound, smell and touch.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/>
              <a:t>11. types of gifts offered to his beloved?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95198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1. LIFE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800" dirty="0"/>
              <a:t>1. son of a prosperous </a:t>
            </a:r>
            <a:r>
              <a:rPr lang="en-US" sz="2800" dirty="0" smtClean="0"/>
              <a:t>shoemaker.</a:t>
            </a:r>
          </a:p>
          <a:p>
            <a:pPr algn="just" rtl="0"/>
            <a:endParaRPr lang="en-US" sz="2800" dirty="0"/>
          </a:p>
          <a:p>
            <a:pPr algn="just" rtl="0"/>
            <a:r>
              <a:rPr lang="en-US" sz="2800" dirty="0"/>
              <a:t>2. received his early education at the King's School in </a:t>
            </a:r>
            <a:r>
              <a:rPr lang="en-US" sz="2800" dirty="0" smtClean="0"/>
              <a:t>Canterbury.</a:t>
            </a:r>
          </a:p>
          <a:p>
            <a:pPr algn="just" rtl="0"/>
            <a:endParaRPr lang="en-US" sz="2800" dirty="0"/>
          </a:p>
          <a:p>
            <a:pPr algn="just" rtl="0"/>
            <a:r>
              <a:rPr lang="en-US" sz="2800" dirty="0"/>
              <a:t>3. At the age of seventeen he was awarded a scholarship to study for the ministry at </a:t>
            </a:r>
            <a:r>
              <a:rPr lang="en-US" sz="2800" dirty="0" smtClean="0"/>
              <a:t>Cambridge.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15516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0"/>
            <a:r>
              <a:rPr lang="en-US" sz="2800" dirty="0"/>
              <a:t>4. took advantage of his scholarship's provision allowing for continued study in the pursuit of holy orders</a:t>
            </a:r>
            <a:r>
              <a:rPr lang="en-US" sz="2800" dirty="0" smtClean="0"/>
              <a:t>.</a:t>
            </a:r>
          </a:p>
          <a:p>
            <a:pPr algn="just" rtl="0"/>
            <a:endParaRPr lang="en-US" sz="2400" dirty="0"/>
          </a:p>
          <a:p>
            <a:pPr algn="just" rtl="0"/>
            <a:r>
              <a:rPr lang="en-US" sz="2800" dirty="0" smtClean="0"/>
              <a:t>5. Raised lots of controversy, many times imprisoned, spy?</a:t>
            </a:r>
          </a:p>
          <a:p>
            <a:pPr algn="just" rtl="0"/>
            <a:endParaRPr lang="en-US" sz="2800" dirty="0"/>
          </a:p>
          <a:p>
            <a:pPr algn="just" rtl="0"/>
            <a:r>
              <a:rPr lang="en-US" sz="2800" dirty="0"/>
              <a:t>6. After graduation he settled in London and adopted a bohemian </a:t>
            </a:r>
            <a:r>
              <a:rPr lang="en-US" sz="2800" dirty="0" smtClean="0"/>
              <a:t>lifestyle.</a:t>
            </a:r>
          </a:p>
          <a:p>
            <a:pPr algn="just" rtl="0"/>
            <a:endParaRPr lang="en-US" sz="2800" dirty="0"/>
          </a:p>
          <a:p>
            <a:pPr algn="just" rtl="0"/>
            <a:r>
              <a:rPr lang="en-US" sz="2800" dirty="0"/>
              <a:t>7. died of a stab wound to his forehead received during a brawl in a tavern with a dinner companion. Died or killed?</a:t>
            </a:r>
          </a:p>
          <a:p>
            <a:pPr algn="l" rtl="0"/>
            <a:endParaRPr lang="en-US" sz="2800" dirty="0" smtClean="0"/>
          </a:p>
          <a:p>
            <a:pPr algn="l" rtl="0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39407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2. CONTRIBUTIONS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2800" dirty="0"/>
          </a:p>
          <a:p>
            <a:pPr marL="457200" indent="-457200" algn="just" rtl="0">
              <a:buAutoNum type="arabicPeriod"/>
            </a:pPr>
            <a:r>
              <a:rPr lang="en-US" sz="2800" dirty="0" smtClean="0"/>
              <a:t>wrote </a:t>
            </a:r>
            <a:r>
              <a:rPr lang="en-US" sz="2800" dirty="0"/>
              <a:t>six plays in a brief career that spanned approximately seven years</a:t>
            </a:r>
            <a:r>
              <a:rPr lang="en-US" sz="2800" dirty="0" smtClean="0"/>
              <a:t>.</a:t>
            </a:r>
          </a:p>
          <a:p>
            <a:pPr marL="457200" indent="-457200" algn="just" rtl="0">
              <a:buAutoNum type="arabicPeriod"/>
            </a:pPr>
            <a:endParaRPr lang="en-US" sz="2800" dirty="0"/>
          </a:p>
          <a:p>
            <a:pPr marL="0" indent="0" algn="just" rtl="0">
              <a:buNone/>
            </a:pPr>
            <a:r>
              <a:rPr lang="en-US" sz="2800" dirty="0"/>
              <a:t>2. significantly developing the power of blank verse as a vehicle for drama</a:t>
            </a:r>
            <a:r>
              <a:rPr lang="en-US" sz="2800" dirty="0" smtClean="0"/>
              <a:t>.</a:t>
            </a:r>
          </a:p>
          <a:p>
            <a:pPr marL="0" indent="0" algn="just" rtl="0">
              <a:buNone/>
            </a:pPr>
            <a:endParaRPr lang="en-US" sz="2800" dirty="0"/>
          </a:p>
          <a:p>
            <a:pPr marL="0" indent="0" algn="just" rtl="0">
              <a:buNone/>
            </a:pPr>
            <a:r>
              <a:rPr lang="en-US" sz="2800" dirty="0" smtClean="0"/>
              <a:t>3. A new type of tragic hero.</a:t>
            </a:r>
          </a:p>
          <a:p>
            <a:pPr marL="0" indent="0" algn="l" rtl="0">
              <a:buNone/>
            </a:pPr>
            <a:endParaRPr lang="en-US" sz="2800" dirty="0"/>
          </a:p>
          <a:p>
            <a:pPr marL="0" indent="0" algn="l" rtl="0">
              <a:buNone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09949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800" dirty="0" smtClean="0"/>
              <a:t>4. pictured typical </a:t>
            </a:r>
            <a:r>
              <a:rPr lang="en-US" sz="2800" dirty="0"/>
              <a:t>Renaissance characters with strength, wealth, or </a:t>
            </a:r>
            <a:r>
              <a:rPr lang="en-US" sz="2800" dirty="0" smtClean="0"/>
              <a:t>knowledge.</a:t>
            </a:r>
          </a:p>
          <a:p>
            <a:pPr algn="just" rtl="0"/>
            <a:endParaRPr lang="en-US" sz="2800" dirty="0"/>
          </a:p>
          <a:p>
            <a:pPr algn="just" rtl="0"/>
            <a:r>
              <a:rPr lang="en-US" sz="2800" dirty="0" smtClean="0"/>
              <a:t>5. his characters suffer from HUBRIS.</a:t>
            </a:r>
          </a:p>
          <a:p>
            <a:pPr algn="just" rtl="0"/>
            <a:endParaRPr lang="en-US" sz="2800" dirty="0"/>
          </a:p>
          <a:p>
            <a:pPr algn="just" rtl="0"/>
            <a:r>
              <a:rPr lang="en-US" sz="2800" dirty="0" smtClean="0"/>
              <a:t>6. over-ambitious personae.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35795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“The  Passionate Shepherd to His Love”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3600" dirty="0"/>
          </a:p>
          <a:p>
            <a:pPr algn="l" rtl="0"/>
            <a:r>
              <a:rPr lang="en-US" sz="3600" dirty="0"/>
              <a:t>Come live with me and be my love,</a:t>
            </a:r>
          </a:p>
          <a:p>
            <a:pPr algn="l" rtl="0"/>
            <a:r>
              <a:rPr lang="en-US" sz="3600" dirty="0"/>
              <a:t>And we will all the pleasures prove</a:t>
            </a:r>
          </a:p>
          <a:p>
            <a:pPr algn="l" rtl="0"/>
            <a:r>
              <a:rPr lang="en-US" sz="3600" dirty="0"/>
              <a:t>That valleys, groves, hills, and fields,</a:t>
            </a:r>
          </a:p>
          <a:p>
            <a:pPr algn="l" rtl="0"/>
            <a:r>
              <a:rPr lang="en-US" sz="3600" dirty="0"/>
              <a:t>Woods, or steepy mountain yields.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28351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/>
              <a:t>And we will sit upon rocks,</a:t>
            </a:r>
          </a:p>
          <a:p>
            <a:pPr algn="l" rtl="0"/>
            <a:r>
              <a:rPr lang="en-US" sz="3600" dirty="0"/>
              <a:t>Seeing the shepherds feed their flocks,</a:t>
            </a:r>
          </a:p>
          <a:p>
            <a:pPr algn="l" rtl="0"/>
            <a:r>
              <a:rPr lang="en-US" sz="3600" dirty="0"/>
              <a:t>By shallow rivers to whose falls</a:t>
            </a:r>
          </a:p>
          <a:p>
            <a:pPr algn="l" rtl="0"/>
            <a:r>
              <a:rPr lang="en-US" sz="3600" dirty="0"/>
              <a:t>Melodious birds sing madrigals.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525559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/>
              <a:t>And I will make thee beds of roses</a:t>
            </a:r>
          </a:p>
          <a:p>
            <a:pPr algn="l" rtl="0"/>
            <a:r>
              <a:rPr lang="en-US" sz="3600" dirty="0"/>
              <a:t>And a thousand fragrant poises,</a:t>
            </a:r>
          </a:p>
          <a:p>
            <a:pPr algn="l" rtl="0"/>
            <a:r>
              <a:rPr lang="en-US" sz="3600" dirty="0"/>
              <a:t>A cap of flowers, and a kirtle</a:t>
            </a:r>
          </a:p>
          <a:p>
            <a:pPr algn="l" rtl="0"/>
            <a:r>
              <a:rPr lang="en-US" sz="3600" dirty="0"/>
              <a:t>Embroidered all with leaves of myrtle;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12742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/>
              <a:t>A gown made of the finest wool</a:t>
            </a:r>
          </a:p>
          <a:p>
            <a:pPr algn="l" rtl="0"/>
            <a:r>
              <a:rPr lang="en-US" sz="3600" dirty="0"/>
              <a:t>Which from our pretty lambs we pull;</a:t>
            </a:r>
          </a:p>
          <a:p>
            <a:pPr algn="l" rtl="0"/>
            <a:r>
              <a:rPr lang="en-US" sz="3600" dirty="0"/>
              <a:t>Fair lined slippers for the cold,</a:t>
            </a:r>
          </a:p>
          <a:p>
            <a:pPr algn="l" rtl="0"/>
            <a:r>
              <a:rPr lang="en-US" sz="3600" dirty="0"/>
              <a:t>With buckles of the purest gold;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59571906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293</TotalTime>
  <Words>505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Times New Roman</vt:lpstr>
      <vt:lpstr>Vapor Trail</vt:lpstr>
      <vt:lpstr>CHRISTOPHER MARLOWE 1564 - 1593 </vt:lpstr>
      <vt:lpstr>1. LIFE</vt:lpstr>
      <vt:lpstr>PowerPoint Presentation</vt:lpstr>
      <vt:lpstr>2. CONTRIBUTIONS</vt:lpstr>
      <vt:lpstr>PowerPoint Presentation</vt:lpstr>
      <vt:lpstr>“The  Passionate Shepherd to His Love”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Analysis &amp; Discussion Tips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CHRISTOPHER MARLOWE 1564 - 1593 </dc:title>
  <dc:creator>amjed duleimy</dc:creator>
  <cp:lastModifiedBy>amjed duleimy</cp:lastModifiedBy>
  <cp:revision>10</cp:revision>
  <dcterms:created xsi:type="dcterms:W3CDTF">2014-02-04T19:16:06Z</dcterms:created>
  <dcterms:modified xsi:type="dcterms:W3CDTF">2014-02-13T07:09:28Z</dcterms:modified>
</cp:coreProperties>
</file>